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146846301" r:id="rId3"/>
    <p:sldId id="2146846296" r:id="rId4"/>
    <p:sldId id="334" r:id="rId5"/>
    <p:sldId id="2146846299" r:id="rId6"/>
    <p:sldId id="331" r:id="rId7"/>
    <p:sldId id="2146846297" r:id="rId8"/>
    <p:sldId id="329" r:id="rId9"/>
    <p:sldId id="2146846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17" autoAdjust="0"/>
  </p:normalViewPr>
  <p:slideViewPr>
    <p:cSldViewPr snapToGrid="0">
      <p:cViewPr varScale="1">
        <p:scale>
          <a:sx n="104" d="100"/>
          <a:sy n="104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ED38A-7187-487A-95D1-5BB4F3DA9028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5EDEE-2F81-4F8C-9B53-F9FC920378AF}">
      <dgm:prSet/>
      <dgm:spPr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About Vinay Merchant – Bio Slide</a:t>
          </a:r>
        </a:p>
      </dgm:t>
    </dgm:pt>
    <dgm:pt modelId="{EDB2CB9F-1ED9-424B-8DEC-FE80B43FEFDB}" type="parTrans" cxnId="{279F3239-D9D4-4156-8DDE-8B061A3E61CE}">
      <dgm:prSet/>
      <dgm:spPr/>
      <dgm:t>
        <a:bodyPr/>
        <a:lstStyle/>
        <a:p>
          <a:endParaRPr lang="en-US"/>
        </a:p>
      </dgm:t>
    </dgm:pt>
    <dgm:pt modelId="{6D1EE449-BF8C-43A6-9122-2C84B83697FB}" type="sibTrans" cxnId="{279F3239-D9D4-4156-8DDE-8B061A3E61CE}">
      <dgm:prSet/>
      <dgm:spPr/>
      <dgm:t>
        <a:bodyPr/>
        <a:lstStyle/>
        <a:p>
          <a:endParaRPr lang="en-US"/>
        </a:p>
      </dgm:t>
    </dgm:pt>
    <dgm:pt modelId="{46C1F462-222A-43AF-B8D4-B539A0531874}">
      <dgm:prSet/>
      <dgm:spPr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Partnership Marketing Intelligence for Leadership</a:t>
          </a:r>
        </a:p>
      </dgm:t>
    </dgm:pt>
    <dgm:pt modelId="{62687524-80CE-496E-BE03-F73472BADF67}" type="parTrans" cxnId="{A284A45A-B7BD-4FD4-B63D-53BE9B5CA7E7}">
      <dgm:prSet/>
      <dgm:spPr/>
      <dgm:t>
        <a:bodyPr/>
        <a:lstStyle/>
        <a:p>
          <a:endParaRPr lang="en-US"/>
        </a:p>
      </dgm:t>
    </dgm:pt>
    <dgm:pt modelId="{8D9CC3CA-9206-4923-AE6C-7F982D801287}" type="sibTrans" cxnId="{A284A45A-B7BD-4FD4-B63D-53BE9B5CA7E7}">
      <dgm:prSet/>
      <dgm:spPr/>
      <dgm:t>
        <a:bodyPr/>
        <a:lstStyle/>
        <a:p>
          <a:endParaRPr lang="en-US"/>
        </a:p>
      </dgm:t>
    </dgm:pt>
    <dgm:pt modelId="{A613E2B9-1B3D-4D4E-B492-BA94DE2D268D}">
      <dgm:prSet/>
      <dgm:spPr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Commercial Sales Strategy with Ernest &amp; Young</a:t>
          </a:r>
        </a:p>
      </dgm:t>
    </dgm:pt>
    <dgm:pt modelId="{B243A7CB-C2FF-47DF-96CD-F79762FEF491}" type="parTrans" cxnId="{3BDDDE51-DF62-4603-9BA1-E6577D3998F8}">
      <dgm:prSet/>
      <dgm:spPr/>
      <dgm:t>
        <a:bodyPr/>
        <a:lstStyle/>
        <a:p>
          <a:endParaRPr lang="en-US"/>
        </a:p>
      </dgm:t>
    </dgm:pt>
    <dgm:pt modelId="{5D311393-6DF7-43E3-ABB6-E238FF6533DC}" type="sibTrans" cxnId="{3BDDDE51-DF62-4603-9BA1-E6577D3998F8}">
      <dgm:prSet/>
      <dgm:spPr/>
      <dgm:t>
        <a:bodyPr/>
        <a:lstStyle/>
        <a:p>
          <a:endParaRPr lang="en-US"/>
        </a:p>
      </dgm:t>
    </dgm:pt>
    <dgm:pt modelId="{25F5ACC8-A055-4EDC-8C2F-0F4690CB78F6}">
      <dgm:prSet/>
      <dgm:spPr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Lean Business Solutions Training </a:t>
          </a:r>
          <a:r>
            <a:rPr lang="en-US" b="1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b="1" dirty="0">
              <a:solidFill>
                <a:schemeClr val="tx1"/>
              </a:solidFill>
            </a:rPr>
            <a:t> Joint KPIs &amp; Strategic Planning</a:t>
          </a:r>
        </a:p>
      </dgm:t>
    </dgm:pt>
    <dgm:pt modelId="{8CAF3B3E-4FFD-4F67-AEF5-22AB028DEE79}" type="parTrans" cxnId="{E7842055-70C7-4AC1-9D0F-85595337F99C}">
      <dgm:prSet/>
      <dgm:spPr/>
      <dgm:t>
        <a:bodyPr/>
        <a:lstStyle/>
        <a:p>
          <a:endParaRPr lang="en-US"/>
        </a:p>
      </dgm:t>
    </dgm:pt>
    <dgm:pt modelId="{B23C3EEB-6A04-456C-83D8-222ED4E649EE}" type="sibTrans" cxnId="{E7842055-70C7-4AC1-9D0F-85595337F99C}">
      <dgm:prSet/>
      <dgm:spPr/>
      <dgm:t>
        <a:bodyPr/>
        <a:lstStyle/>
        <a:p>
          <a:endParaRPr lang="en-US"/>
        </a:p>
      </dgm:t>
    </dgm:pt>
    <dgm:pt modelId="{2DCAA09A-BCBF-4FCD-A2CD-E70A31F16C36}">
      <dgm:prSet/>
      <dgm:spPr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Overall Impact &amp; Major Takeaways</a:t>
          </a:r>
        </a:p>
      </dgm:t>
    </dgm:pt>
    <dgm:pt modelId="{2BAC7478-9DA5-41A2-A5ED-FC88C4D16EB3}" type="parTrans" cxnId="{3B30CAFD-F9F0-472D-BF26-AD81B1563FB9}">
      <dgm:prSet/>
      <dgm:spPr/>
      <dgm:t>
        <a:bodyPr/>
        <a:lstStyle/>
        <a:p>
          <a:endParaRPr lang="en-US"/>
        </a:p>
      </dgm:t>
    </dgm:pt>
    <dgm:pt modelId="{D4F7B2D2-1170-4A42-8251-79560291CA6C}" type="sibTrans" cxnId="{3B30CAFD-F9F0-472D-BF26-AD81B1563FB9}">
      <dgm:prSet/>
      <dgm:spPr/>
      <dgm:t>
        <a:bodyPr/>
        <a:lstStyle/>
        <a:p>
          <a:endParaRPr lang="en-US"/>
        </a:p>
      </dgm:t>
    </dgm:pt>
    <dgm:pt modelId="{67747C05-E3FC-456F-AA78-302A9EE4B608}" type="pres">
      <dgm:prSet presAssocID="{EF7ED38A-7187-487A-95D1-5BB4F3DA9028}" presName="root" presStyleCnt="0">
        <dgm:presLayoutVars>
          <dgm:dir/>
          <dgm:resizeHandles val="exact"/>
        </dgm:presLayoutVars>
      </dgm:prSet>
      <dgm:spPr/>
    </dgm:pt>
    <dgm:pt modelId="{2BB5C0D5-3827-4A71-9295-DEA86D29BED8}" type="pres">
      <dgm:prSet presAssocID="{B9D5EDEE-2F81-4F8C-9B53-F9FC920378AF}" presName="compNode" presStyleCnt="0"/>
      <dgm:spPr/>
    </dgm:pt>
    <dgm:pt modelId="{32A6327B-5D08-4DF6-AFF7-6A71B81838DA}" type="pres">
      <dgm:prSet presAssocID="{B9D5EDEE-2F81-4F8C-9B53-F9FC920378AF}" presName="bgRect" presStyleLbl="bgShp" presStyleIdx="0" presStyleCnt="5"/>
      <dgm:spPr>
        <a:solidFill>
          <a:srgbClr val="FF0000">
            <a:alpha val="50000"/>
          </a:srgbClr>
        </a:solidFill>
      </dgm:spPr>
    </dgm:pt>
    <dgm:pt modelId="{98369B54-038E-4128-A0EC-6F501EEC6ADF}" type="pres">
      <dgm:prSet presAssocID="{B9D5EDEE-2F81-4F8C-9B53-F9FC920378AF}" presName="iconRect" presStyleLbl="node1" presStyleIdx="0" presStyleCnt="5" custScaleX="187072" custScaleY="187072" custLinFactNeighborX="36" custLinFactNeighborY="7507"/>
      <dgm:spPr>
        <a:blipFill>
          <a:blip xmlns:r="http://schemas.openxmlformats.org/officeDocument/2006/relationships" r:embed="rId1">
            <a:lum bright="100000" contrast="-10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2DD851B8-02F8-424C-9268-79DC561F6C16}" type="pres">
      <dgm:prSet presAssocID="{B9D5EDEE-2F81-4F8C-9B53-F9FC920378AF}" presName="spaceRect" presStyleCnt="0"/>
      <dgm:spPr/>
    </dgm:pt>
    <dgm:pt modelId="{9D12FB29-48E9-4C41-A24C-FE18FD7A5E52}" type="pres">
      <dgm:prSet presAssocID="{B9D5EDEE-2F81-4F8C-9B53-F9FC920378AF}" presName="parTx" presStyleLbl="revTx" presStyleIdx="0" presStyleCnt="5">
        <dgm:presLayoutVars>
          <dgm:chMax val="0"/>
          <dgm:chPref val="0"/>
        </dgm:presLayoutVars>
      </dgm:prSet>
      <dgm:spPr/>
    </dgm:pt>
    <dgm:pt modelId="{DC1FCC6E-059C-4D05-9BA1-5B7153920839}" type="pres">
      <dgm:prSet presAssocID="{6D1EE449-BF8C-43A6-9122-2C84B83697FB}" presName="sibTrans" presStyleCnt="0"/>
      <dgm:spPr/>
    </dgm:pt>
    <dgm:pt modelId="{08414F23-0545-4FF6-9542-FD25B9C2E495}" type="pres">
      <dgm:prSet presAssocID="{46C1F462-222A-43AF-B8D4-B539A0531874}" presName="compNode" presStyleCnt="0"/>
      <dgm:spPr/>
    </dgm:pt>
    <dgm:pt modelId="{8B0AA4A8-1C45-42C4-B1F8-B707CDABA238}" type="pres">
      <dgm:prSet presAssocID="{46C1F462-222A-43AF-B8D4-B539A0531874}" presName="bgRect" presStyleLbl="bgShp" presStyleIdx="1" presStyleCnt="5"/>
      <dgm:spPr>
        <a:solidFill>
          <a:srgbClr val="FF0000">
            <a:alpha val="50000"/>
          </a:srgbClr>
        </a:solidFill>
      </dgm:spPr>
    </dgm:pt>
    <dgm:pt modelId="{06CBB588-E8CA-4595-9E79-C7507BDACBE9}" type="pres">
      <dgm:prSet presAssocID="{46C1F462-222A-43AF-B8D4-B539A0531874}" presName="iconRect" presStyleLbl="node1" presStyleIdx="1" presStyleCnt="5" custScaleX="175109" custScaleY="175109"/>
      <dgm:spPr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159BB3FE-F931-4BE7-B247-1B0898023650}" type="pres">
      <dgm:prSet presAssocID="{46C1F462-222A-43AF-B8D4-B539A0531874}" presName="spaceRect" presStyleCnt="0"/>
      <dgm:spPr/>
    </dgm:pt>
    <dgm:pt modelId="{5ED84D90-01BC-46BE-BDF8-89D07055E902}" type="pres">
      <dgm:prSet presAssocID="{46C1F462-222A-43AF-B8D4-B539A0531874}" presName="parTx" presStyleLbl="revTx" presStyleIdx="1" presStyleCnt="5">
        <dgm:presLayoutVars>
          <dgm:chMax val="0"/>
          <dgm:chPref val="0"/>
        </dgm:presLayoutVars>
      </dgm:prSet>
      <dgm:spPr/>
    </dgm:pt>
    <dgm:pt modelId="{C6646D90-50B4-4EFD-86A6-F04E8FE8E39D}" type="pres">
      <dgm:prSet presAssocID="{8D9CC3CA-9206-4923-AE6C-7F982D801287}" presName="sibTrans" presStyleCnt="0"/>
      <dgm:spPr/>
    </dgm:pt>
    <dgm:pt modelId="{F54AB358-4B4F-4041-96AC-8BFBA7FCC9A8}" type="pres">
      <dgm:prSet presAssocID="{A613E2B9-1B3D-4D4E-B492-BA94DE2D268D}" presName="compNode" presStyleCnt="0"/>
      <dgm:spPr/>
    </dgm:pt>
    <dgm:pt modelId="{42EF6513-9DEF-49C0-84CD-F0AFC9212036}" type="pres">
      <dgm:prSet presAssocID="{A613E2B9-1B3D-4D4E-B492-BA94DE2D268D}" presName="bgRect" presStyleLbl="bgShp" presStyleIdx="2" presStyleCnt="5"/>
      <dgm:spPr>
        <a:solidFill>
          <a:srgbClr val="FF0000">
            <a:alpha val="50000"/>
          </a:srgbClr>
        </a:solidFill>
      </dgm:spPr>
    </dgm:pt>
    <dgm:pt modelId="{E081E37F-E97D-4180-97BC-3958A5D7DC66}" type="pres">
      <dgm:prSet presAssocID="{A613E2B9-1B3D-4D4E-B492-BA94DE2D268D}" presName="iconRect" presStyleLbl="node1" presStyleIdx="2" presStyleCnt="5" custScaleX="183498" custScaleY="183498"/>
      <dgm:spPr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  <dgm:pt modelId="{3AA4F0BC-3C81-431F-B4DA-2A1AF368A857}" type="pres">
      <dgm:prSet presAssocID="{A613E2B9-1B3D-4D4E-B492-BA94DE2D268D}" presName="spaceRect" presStyleCnt="0"/>
      <dgm:spPr/>
    </dgm:pt>
    <dgm:pt modelId="{26ABF425-B921-453E-8D99-07F561D453CA}" type="pres">
      <dgm:prSet presAssocID="{A613E2B9-1B3D-4D4E-B492-BA94DE2D268D}" presName="parTx" presStyleLbl="revTx" presStyleIdx="2" presStyleCnt="5">
        <dgm:presLayoutVars>
          <dgm:chMax val="0"/>
          <dgm:chPref val="0"/>
        </dgm:presLayoutVars>
      </dgm:prSet>
      <dgm:spPr/>
    </dgm:pt>
    <dgm:pt modelId="{84FD3F7D-9A32-435E-B6B4-042D489AD855}" type="pres">
      <dgm:prSet presAssocID="{5D311393-6DF7-43E3-ABB6-E238FF6533DC}" presName="sibTrans" presStyleCnt="0"/>
      <dgm:spPr/>
    </dgm:pt>
    <dgm:pt modelId="{DB7A827E-4CD8-4D9F-8675-CC3E5C179D0C}" type="pres">
      <dgm:prSet presAssocID="{25F5ACC8-A055-4EDC-8C2F-0F4690CB78F6}" presName="compNode" presStyleCnt="0"/>
      <dgm:spPr/>
    </dgm:pt>
    <dgm:pt modelId="{FF0998D6-1E2B-4095-9398-A21E1217E389}" type="pres">
      <dgm:prSet presAssocID="{25F5ACC8-A055-4EDC-8C2F-0F4690CB78F6}" presName="bgRect" presStyleLbl="bgShp" presStyleIdx="3" presStyleCnt="5"/>
      <dgm:spPr>
        <a:solidFill>
          <a:srgbClr val="FF0000">
            <a:alpha val="50000"/>
          </a:srgbClr>
        </a:solidFill>
      </dgm:spPr>
    </dgm:pt>
    <dgm:pt modelId="{67709B63-D90A-4437-9CEE-F01B09C0B7BF}" type="pres">
      <dgm:prSet presAssocID="{25F5ACC8-A055-4EDC-8C2F-0F4690CB78F6}" presName="iconRect" presStyleLbl="node1" presStyleIdx="3" presStyleCnt="5" custScaleX="125539" custScaleY="125539"/>
      <dgm:spPr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</dgm:pt>
    <dgm:pt modelId="{ACCC53A0-8145-4314-B9F3-633BC31D54C5}" type="pres">
      <dgm:prSet presAssocID="{25F5ACC8-A055-4EDC-8C2F-0F4690CB78F6}" presName="spaceRect" presStyleCnt="0"/>
      <dgm:spPr/>
    </dgm:pt>
    <dgm:pt modelId="{449A576B-7162-4AE7-9989-55B57B6C7CCE}" type="pres">
      <dgm:prSet presAssocID="{25F5ACC8-A055-4EDC-8C2F-0F4690CB78F6}" presName="parTx" presStyleLbl="revTx" presStyleIdx="3" presStyleCnt="5" custLinFactNeighborX="7">
        <dgm:presLayoutVars>
          <dgm:chMax val="0"/>
          <dgm:chPref val="0"/>
        </dgm:presLayoutVars>
      </dgm:prSet>
      <dgm:spPr/>
    </dgm:pt>
    <dgm:pt modelId="{DEBE1796-3B94-4E6E-B0F3-908F02728F3C}" type="pres">
      <dgm:prSet presAssocID="{B23C3EEB-6A04-456C-83D8-222ED4E649EE}" presName="sibTrans" presStyleCnt="0"/>
      <dgm:spPr/>
    </dgm:pt>
    <dgm:pt modelId="{26D6FEF3-D7E5-44BE-8A23-7A531032A415}" type="pres">
      <dgm:prSet presAssocID="{2DCAA09A-BCBF-4FCD-A2CD-E70A31F16C36}" presName="compNode" presStyleCnt="0"/>
      <dgm:spPr/>
    </dgm:pt>
    <dgm:pt modelId="{3FF34ADC-7C5E-471D-981B-EC2B4BCBA77C}" type="pres">
      <dgm:prSet presAssocID="{2DCAA09A-BCBF-4FCD-A2CD-E70A31F16C36}" presName="bgRect" presStyleLbl="bgShp" presStyleIdx="4" presStyleCnt="5"/>
      <dgm:spPr>
        <a:solidFill>
          <a:srgbClr val="FF0000">
            <a:alpha val="50000"/>
          </a:srgbClr>
        </a:solidFill>
      </dgm:spPr>
    </dgm:pt>
    <dgm:pt modelId="{1DD05E4F-1767-4F50-8434-156726776676}" type="pres">
      <dgm:prSet presAssocID="{2DCAA09A-BCBF-4FCD-A2CD-E70A31F16C36}" presName="iconRect" presStyleLbl="node1" presStyleIdx="4" presStyleCnt="5" custScaleX="139361" custScaleY="139361"/>
      <dgm:spPr>
        <a:blipFill>
          <a:blip xmlns:r="http://schemas.openxmlformats.org/officeDocument/2006/relationships"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</dgm:pt>
    <dgm:pt modelId="{47396AD4-4863-4288-A883-D6EB0DA6BC5D}" type="pres">
      <dgm:prSet presAssocID="{2DCAA09A-BCBF-4FCD-A2CD-E70A31F16C36}" presName="spaceRect" presStyleCnt="0"/>
      <dgm:spPr/>
    </dgm:pt>
    <dgm:pt modelId="{0B7C9A58-18D8-4FCD-A5AC-0F0BED345CE2}" type="pres">
      <dgm:prSet presAssocID="{2DCAA09A-BCBF-4FCD-A2CD-E70A31F16C3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79F3239-D9D4-4156-8DDE-8B061A3E61CE}" srcId="{EF7ED38A-7187-487A-95D1-5BB4F3DA9028}" destId="{B9D5EDEE-2F81-4F8C-9B53-F9FC920378AF}" srcOrd="0" destOrd="0" parTransId="{EDB2CB9F-1ED9-424B-8DEC-FE80B43FEFDB}" sibTransId="{6D1EE449-BF8C-43A6-9122-2C84B83697FB}"/>
    <dgm:cxn modelId="{B6E7A24C-968C-4D99-92F7-0CD789357F0A}" type="presOf" srcId="{46C1F462-222A-43AF-B8D4-B539A0531874}" destId="{5ED84D90-01BC-46BE-BDF8-89D07055E902}" srcOrd="0" destOrd="0" presId="urn:microsoft.com/office/officeart/2018/2/layout/IconVerticalSolidList"/>
    <dgm:cxn modelId="{3BDDDE51-DF62-4603-9BA1-E6577D3998F8}" srcId="{EF7ED38A-7187-487A-95D1-5BB4F3DA9028}" destId="{A613E2B9-1B3D-4D4E-B492-BA94DE2D268D}" srcOrd="2" destOrd="0" parTransId="{B243A7CB-C2FF-47DF-96CD-F79762FEF491}" sibTransId="{5D311393-6DF7-43E3-ABB6-E238FF6533DC}"/>
    <dgm:cxn modelId="{E7842055-70C7-4AC1-9D0F-85595337F99C}" srcId="{EF7ED38A-7187-487A-95D1-5BB4F3DA9028}" destId="{25F5ACC8-A055-4EDC-8C2F-0F4690CB78F6}" srcOrd="3" destOrd="0" parTransId="{8CAF3B3E-4FFD-4F67-AEF5-22AB028DEE79}" sibTransId="{B23C3EEB-6A04-456C-83D8-222ED4E649EE}"/>
    <dgm:cxn modelId="{FBCDBD79-DA09-444B-AB8B-4C8D036600DC}" type="presOf" srcId="{25F5ACC8-A055-4EDC-8C2F-0F4690CB78F6}" destId="{449A576B-7162-4AE7-9989-55B57B6C7CCE}" srcOrd="0" destOrd="0" presId="urn:microsoft.com/office/officeart/2018/2/layout/IconVerticalSolidList"/>
    <dgm:cxn modelId="{A284A45A-B7BD-4FD4-B63D-53BE9B5CA7E7}" srcId="{EF7ED38A-7187-487A-95D1-5BB4F3DA9028}" destId="{46C1F462-222A-43AF-B8D4-B539A0531874}" srcOrd="1" destOrd="0" parTransId="{62687524-80CE-496E-BE03-F73472BADF67}" sibTransId="{8D9CC3CA-9206-4923-AE6C-7F982D801287}"/>
    <dgm:cxn modelId="{1AD6C189-0464-47DE-B4D4-D03049399A13}" type="presOf" srcId="{2DCAA09A-BCBF-4FCD-A2CD-E70A31F16C36}" destId="{0B7C9A58-18D8-4FCD-A5AC-0F0BED345CE2}" srcOrd="0" destOrd="0" presId="urn:microsoft.com/office/officeart/2018/2/layout/IconVerticalSolidList"/>
    <dgm:cxn modelId="{6B741BC9-820A-4148-8930-BB2FAC4AA868}" type="presOf" srcId="{EF7ED38A-7187-487A-95D1-5BB4F3DA9028}" destId="{67747C05-E3FC-456F-AA78-302A9EE4B608}" srcOrd="0" destOrd="0" presId="urn:microsoft.com/office/officeart/2018/2/layout/IconVerticalSolidList"/>
    <dgm:cxn modelId="{8238AFE7-69F2-483B-96C2-964888E977DD}" type="presOf" srcId="{A613E2B9-1B3D-4D4E-B492-BA94DE2D268D}" destId="{26ABF425-B921-453E-8D99-07F561D453CA}" srcOrd="0" destOrd="0" presId="urn:microsoft.com/office/officeart/2018/2/layout/IconVerticalSolidList"/>
    <dgm:cxn modelId="{BE3F15FD-DC8C-4BDE-B059-D9FDF83EF338}" type="presOf" srcId="{B9D5EDEE-2F81-4F8C-9B53-F9FC920378AF}" destId="{9D12FB29-48E9-4C41-A24C-FE18FD7A5E52}" srcOrd="0" destOrd="0" presId="urn:microsoft.com/office/officeart/2018/2/layout/IconVerticalSolidList"/>
    <dgm:cxn modelId="{3B30CAFD-F9F0-472D-BF26-AD81B1563FB9}" srcId="{EF7ED38A-7187-487A-95D1-5BB4F3DA9028}" destId="{2DCAA09A-BCBF-4FCD-A2CD-E70A31F16C36}" srcOrd="4" destOrd="0" parTransId="{2BAC7478-9DA5-41A2-A5ED-FC88C4D16EB3}" sibTransId="{D4F7B2D2-1170-4A42-8251-79560291CA6C}"/>
    <dgm:cxn modelId="{FD632276-7288-4577-BC73-8A99EE0D56F1}" type="presParOf" srcId="{67747C05-E3FC-456F-AA78-302A9EE4B608}" destId="{2BB5C0D5-3827-4A71-9295-DEA86D29BED8}" srcOrd="0" destOrd="0" presId="urn:microsoft.com/office/officeart/2018/2/layout/IconVerticalSolidList"/>
    <dgm:cxn modelId="{B3572B55-4F66-4346-8172-B1FE5B895824}" type="presParOf" srcId="{2BB5C0D5-3827-4A71-9295-DEA86D29BED8}" destId="{32A6327B-5D08-4DF6-AFF7-6A71B81838DA}" srcOrd="0" destOrd="0" presId="urn:microsoft.com/office/officeart/2018/2/layout/IconVerticalSolidList"/>
    <dgm:cxn modelId="{49892E36-D3E3-4662-AD30-133C3FE17BFD}" type="presParOf" srcId="{2BB5C0D5-3827-4A71-9295-DEA86D29BED8}" destId="{98369B54-038E-4128-A0EC-6F501EEC6ADF}" srcOrd="1" destOrd="0" presId="urn:microsoft.com/office/officeart/2018/2/layout/IconVerticalSolidList"/>
    <dgm:cxn modelId="{C4E5994C-E046-4DB2-BF60-037358268759}" type="presParOf" srcId="{2BB5C0D5-3827-4A71-9295-DEA86D29BED8}" destId="{2DD851B8-02F8-424C-9268-79DC561F6C16}" srcOrd="2" destOrd="0" presId="urn:microsoft.com/office/officeart/2018/2/layout/IconVerticalSolidList"/>
    <dgm:cxn modelId="{0ED73154-F174-4247-900C-955485472F0B}" type="presParOf" srcId="{2BB5C0D5-3827-4A71-9295-DEA86D29BED8}" destId="{9D12FB29-48E9-4C41-A24C-FE18FD7A5E52}" srcOrd="3" destOrd="0" presId="urn:microsoft.com/office/officeart/2018/2/layout/IconVerticalSolidList"/>
    <dgm:cxn modelId="{1EC458CC-0D85-47EC-9BC9-FD726871C20A}" type="presParOf" srcId="{67747C05-E3FC-456F-AA78-302A9EE4B608}" destId="{DC1FCC6E-059C-4D05-9BA1-5B7153920839}" srcOrd="1" destOrd="0" presId="urn:microsoft.com/office/officeart/2018/2/layout/IconVerticalSolidList"/>
    <dgm:cxn modelId="{DAEC26DA-A034-41FF-84BC-C007C724CA82}" type="presParOf" srcId="{67747C05-E3FC-456F-AA78-302A9EE4B608}" destId="{08414F23-0545-4FF6-9542-FD25B9C2E495}" srcOrd="2" destOrd="0" presId="urn:microsoft.com/office/officeart/2018/2/layout/IconVerticalSolidList"/>
    <dgm:cxn modelId="{2F1C0FC3-39F6-4552-8758-A48CEC8EE472}" type="presParOf" srcId="{08414F23-0545-4FF6-9542-FD25B9C2E495}" destId="{8B0AA4A8-1C45-42C4-B1F8-B707CDABA238}" srcOrd="0" destOrd="0" presId="urn:microsoft.com/office/officeart/2018/2/layout/IconVerticalSolidList"/>
    <dgm:cxn modelId="{71F9FABA-E096-4976-9D59-D902485FB920}" type="presParOf" srcId="{08414F23-0545-4FF6-9542-FD25B9C2E495}" destId="{06CBB588-E8CA-4595-9E79-C7507BDACBE9}" srcOrd="1" destOrd="0" presId="urn:microsoft.com/office/officeart/2018/2/layout/IconVerticalSolidList"/>
    <dgm:cxn modelId="{C32BA3FE-ECA0-4508-80DC-C8447C934E98}" type="presParOf" srcId="{08414F23-0545-4FF6-9542-FD25B9C2E495}" destId="{159BB3FE-F931-4BE7-B247-1B0898023650}" srcOrd="2" destOrd="0" presId="urn:microsoft.com/office/officeart/2018/2/layout/IconVerticalSolidList"/>
    <dgm:cxn modelId="{BD1D9CD2-F64D-4D36-826B-EE4A0AD034F1}" type="presParOf" srcId="{08414F23-0545-4FF6-9542-FD25B9C2E495}" destId="{5ED84D90-01BC-46BE-BDF8-89D07055E902}" srcOrd="3" destOrd="0" presId="urn:microsoft.com/office/officeart/2018/2/layout/IconVerticalSolidList"/>
    <dgm:cxn modelId="{7F89723E-0C3F-422B-B85D-F8B4BC0B6130}" type="presParOf" srcId="{67747C05-E3FC-456F-AA78-302A9EE4B608}" destId="{C6646D90-50B4-4EFD-86A6-F04E8FE8E39D}" srcOrd="3" destOrd="0" presId="urn:microsoft.com/office/officeart/2018/2/layout/IconVerticalSolidList"/>
    <dgm:cxn modelId="{B79B83BA-16BE-4AF9-9826-3E5A09498D2C}" type="presParOf" srcId="{67747C05-E3FC-456F-AA78-302A9EE4B608}" destId="{F54AB358-4B4F-4041-96AC-8BFBA7FCC9A8}" srcOrd="4" destOrd="0" presId="urn:microsoft.com/office/officeart/2018/2/layout/IconVerticalSolidList"/>
    <dgm:cxn modelId="{4604B393-0F96-4E20-BEBC-7E335C9DAB05}" type="presParOf" srcId="{F54AB358-4B4F-4041-96AC-8BFBA7FCC9A8}" destId="{42EF6513-9DEF-49C0-84CD-F0AFC9212036}" srcOrd="0" destOrd="0" presId="urn:microsoft.com/office/officeart/2018/2/layout/IconVerticalSolidList"/>
    <dgm:cxn modelId="{0C1BB749-D206-4EBB-A597-3DB897159B79}" type="presParOf" srcId="{F54AB358-4B4F-4041-96AC-8BFBA7FCC9A8}" destId="{E081E37F-E97D-4180-97BC-3958A5D7DC66}" srcOrd="1" destOrd="0" presId="urn:microsoft.com/office/officeart/2018/2/layout/IconVerticalSolidList"/>
    <dgm:cxn modelId="{43402307-FE55-4EF2-9F7A-B4219BC791AA}" type="presParOf" srcId="{F54AB358-4B4F-4041-96AC-8BFBA7FCC9A8}" destId="{3AA4F0BC-3C81-431F-B4DA-2A1AF368A857}" srcOrd="2" destOrd="0" presId="urn:microsoft.com/office/officeart/2018/2/layout/IconVerticalSolidList"/>
    <dgm:cxn modelId="{589EA061-1F7A-4747-AC22-0FD4A171D8A8}" type="presParOf" srcId="{F54AB358-4B4F-4041-96AC-8BFBA7FCC9A8}" destId="{26ABF425-B921-453E-8D99-07F561D453CA}" srcOrd="3" destOrd="0" presId="urn:microsoft.com/office/officeart/2018/2/layout/IconVerticalSolidList"/>
    <dgm:cxn modelId="{7FF5E198-8E1B-4741-A34A-B65974A365B5}" type="presParOf" srcId="{67747C05-E3FC-456F-AA78-302A9EE4B608}" destId="{84FD3F7D-9A32-435E-B6B4-042D489AD855}" srcOrd="5" destOrd="0" presId="urn:microsoft.com/office/officeart/2018/2/layout/IconVerticalSolidList"/>
    <dgm:cxn modelId="{AD6AA9C4-226F-47BE-A19C-5B8F8A4166C9}" type="presParOf" srcId="{67747C05-E3FC-456F-AA78-302A9EE4B608}" destId="{DB7A827E-4CD8-4D9F-8675-CC3E5C179D0C}" srcOrd="6" destOrd="0" presId="urn:microsoft.com/office/officeart/2018/2/layout/IconVerticalSolidList"/>
    <dgm:cxn modelId="{D806B73E-13AD-4AAF-B207-849324EE8961}" type="presParOf" srcId="{DB7A827E-4CD8-4D9F-8675-CC3E5C179D0C}" destId="{FF0998D6-1E2B-4095-9398-A21E1217E389}" srcOrd="0" destOrd="0" presId="urn:microsoft.com/office/officeart/2018/2/layout/IconVerticalSolidList"/>
    <dgm:cxn modelId="{2E0478C2-A66D-4B7D-82F1-EEC067651B30}" type="presParOf" srcId="{DB7A827E-4CD8-4D9F-8675-CC3E5C179D0C}" destId="{67709B63-D90A-4437-9CEE-F01B09C0B7BF}" srcOrd="1" destOrd="0" presId="urn:microsoft.com/office/officeart/2018/2/layout/IconVerticalSolidList"/>
    <dgm:cxn modelId="{760EFDD3-99EC-4C9C-BDAC-D94120A8F0CD}" type="presParOf" srcId="{DB7A827E-4CD8-4D9F-8675-CC3E5C179D0C}" destId="{ACCC53A0-8145-4314-B9F3-633BC31D54C5}" srcOrd="2" destOrd="0" presId="urn:microsoft.com/office/officeart/2018/2/layout/IconVerticalSolidList"/>
    <dgm:cxn modelId="{8A817C59-C66E-4A35-BE6D-86E6E1B02A8E}" type="presParOf" srcId="{DB7A827E-4CD8-4D9F-8675-CC3E5C179D0C}" destId="{449A576B-7162-4AE7-9989-55B57B6C7CCE}" srcOrd="3" destOrd="0" presId="urn:microsoft.com/office/officeart/2018/2/layout/IconVerticalSolidList"/>
    <dgm:cxn modelId="{1CBCC867-E2AE-45D6-BD7A-BB163FAA2009}" type="presParOf" srcId="{67747C05-E3FC-456F-AA78-302A9EE4B608}" destId="{DEBE1796-3B94-4E6E-B0F3-908F02728F3C}" srcOrd="7" destOrd="0" presId="urn:microsoft.com/office/officeart/2018/2/layout/IconVerticalSolidList"/>
    <dgm:cxn modelId="{8D79E4E1-6733-49F0-883D-68AC5437C2BE}" type="presParOf" srcId="{67747C05-E3FC-456F-AA78-302A9EE4B608}" destId="{26D6FEF3-D7E5-44BE-8A23-7A531032A415}" srcOrd="8" destOrd="0" presId="urn:microsoft.com/office/officeart/2018/2/layout/IconVerticalSolidList"/>
    <dgm:cxn modelId="{9545C72B-AC24-408C-809B-C662ACCC6C27}" type="presParOf" srcId="{26D6FEF3-D7E5-44BE-8A23-7A531032A415}" destId="{3FF34ADC-7C5E-471D-981B-EC2B4BCBA77C}" srcOrd="0" destOrd="0" presId="urn:microsoft.com/office/officeart/2018/2/layout/IconVerticalSolidList"/>
    <dgm:cxn modelId="{DB384F27-A2AB-452E-98F6-F6216D5BB5DB}" type="presParOf" srcId="{26D6FEF3-D7E5-44BE-8A23-7A531032A415}" destId="{1DD05E4F-1767-4F50-8434-156726776676}" srcOrd="1" destOrd="0" presId="urn:microsoft.com/office/officeart/2018/2/layout/IconVerticalSolidList"/>
    <dgm:cxn modelId="{60865BFB-C97E-409D-B94C-09BA22A43905}" type="presParOf" srcId="{26D6FEF3-D7E5-44BE-8A23-7A531032A415}" destId="{47396AD4-4863-4288-A883-D6EB0DA6BC5D}" srcOrd="2" destOrd="0" presId="urn:microsoft.com/office/officeart/2018/2/layout/IconVerticalSolidList"/>
    <dgm:cxn modelId="{42A85D79-AA8D-4A97-B4DC-4BB9E4A269BB}" type="presParOf" srcId="{26D6FEF3-D7E5-44BE-8A23-7A531032A415}" destId="{0B7C9A58-18D8-4FCD-A5AC-0F0BED345C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6327B-5D08-4DF6-AFF7-6A71B81838DA}">
      <dsp:nvSpPr>
        <dsp:cNvPr id="0" name=""/>
        <dsp:cNvSpPr/>
      </dsp:nvSpPr>
      <dsp:spPr>
        <a:xfrm>
          <a:off x="0" y="14166"/>
          <a:ext cx="11597470" cy="883781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369B54-038E-4128-A0EC-6F501EEC6ADF}">
      <dsp:nvSpPr>
        <dsp:cNvPr id="0" name=""/>
        <dsp:cNvSpPr/>
      </dsp:nvSpPr>
      <dsp:spPr>
        <a:xfrm>
          <a:off x="55899" y="37887"/>
          <a:ext cx="909319" cy="909319"/>
        </a:xfrm>
        <a:prstGeom prst="rect">
          <a:avLst/>
        </a:prstGeom>
        <a:blipFill>
          <a:blip xmlns:r="http://schemas.openxmlformats.org/officeDocument/2006/relationships" r:embed="rId1">
            <a:lum bright="100000" contrast="-10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12FB29-48E9-4C41-A24C-FE18FD7A5E52}">
      <dsp:nvSpPr>
        <dsp:cNvPr id="0" name=""/>
        <dsp:cNvSpPr/>
      </dsp:nvSpPr>
      <dsp:spPr>
        <a:xfrm>
          <a:off x="1020767" y="14166"/>
          <a:ext cx="10576702" cy="883781"/>
        </a:xfrm>
        <a:prstGeom prst="rect">
          <a:avLst/>
        </a:prstGeom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About Vinay Merchant – Bio Slide</a:t>
          </a:r>
        </a:p>
      </dsp:txBody>
      <dsp:txXfrm>
        <a:off x="1020767" y="14166"/>
        <a:ext cx="10576702" cy="883781"/>
      </dsp:txXfrm>
    </dsp:sp>
    <dsp:sp modelId="{8B0AA4A8-1C45-42C4-B1F8-B707CDABA238}">
      <dsp:nvSpPr>
        <dsp:cNvPr id="0" name=""/>
        <dsp:cNvSpPr/>
      </dsp:nvSpPr>
      <dsp:spPr>
        <a:xfrm>
          <a:off x="0" y="1131662"/>
          <a:ext cx="11597470" cy="883781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BB588-E8CA-4595-9E79-C7507BDACBE9}">
      <dsp:nvSpPr>
        <dsp:cNvPr id="0" name=""/>
        <dsp:cNvSpPr/>
      </dsp:nvSpPr>
      <dsp:spPr>
        <a:xfrm>
          <a:off x="84799" y="1147967"/>
          <a:ext cx="851169" cy="851169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D84D90-01BC-46BE-BDF8-89D07055E902}">
      <dsp:nvSpPr>
        <dsp:cNvPr id="0" name=""/>
        <dsp:cNvSpPr/>
      </dsp:nvSpPr>
      <dsp:spPr>
        <a:xfrm>
          <a:off x="1020767" y="1131662"/>
          <a:ext cx="10576702" cy="883781"/>
        </a:xfrm>
        <a:prstGeom prst="rect">
          <a:avLst/>
        </a:prstGeom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Partnership Marketing Intelligence for Leadership</a:t>
          </a:r>
        </a:p>
      </dsp:txBody>
      <dsp:txXfrm>
        <a:off x="1020767" y="1131662"/>
        <a:ext cx="10576702" cy="883781"/>
      </dsp:txXfrm>
    </dsp:sp>
    <dsp:sp modelId="{42EF6513-9DEF-49C0-84CD-F0AFC9212036}">
      <dsp:nvSpPr>
        <dsp:cNvPr id="0" name=""/>
        <dsp:cNvSpPr/>
      </dsp:nvSpPr>
      <dsp:spPr>
        <a:xfrm>
          <a:off x="0" y="2240471"/>
          <a:ext cx="11597470" cy="883781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1E37F-E97D-4180-97BC-3958A5D7DC66}">
      <dsp:nvSpPr>
        <dsp:cNvPr id="0" name=""/>
        <dsp:cNvSpPr/>
      </dsp:nvSpPr>
      <dsp:spPr>
        <a:xfrm>
          <a:off x="64410" y="2236388"/>
          <a:ext cx="891946" cy="891946"/>
        </a:xfrm>
        <a:prstGeom prst="rect">
          <a:avLst/>
        </a:prstGeom>
        <a:blipFill>
          <a:blip xmlns:r="http://schemas.openxmlformats.org/officeDocument/2006/relationships"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ABF425-B921-453E-8D99-07F561D453CA}">
      <dsp:nvSpPr>
        <dsp:cNvPr id="0" name=""/>
        <dsp:cNvSpPr/>
      </dsp:nvSpPr>
      <dsp:spPr>
        <a:xfrm>
          <a:off x="1020767" y="2240471"/>
          <a:ext cx="10576702" cy="883781"/>
        </a:xfrm>
        <a:prstGeom prst="rect">
          <a:avLst/>
        </a:prstGeom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Commercial Sales Strategy with Ernest &amp; Young</a:t>
          </a:r>
        </a:p>
      </dsp:txBody>
      <dsp:txXfrm>
        <a:off x="1020767" y="2240471"/>
        <a:ext cx="10576702" cy="883781"/>
      </dsp:txXfrm>
    </dsp:sp>
    <dsp:sp modelId="{FF0998D6-1E2B-4095-9398-A21E1217E389}">
      <dsp:nvSpPr>
        <dsp:cNvPr id="0" name=""/>
        <dsp:cNvSpPr/>
      </dsp:nvSpPr>
      <dsp:spPr>
        <a:xfrm>
          <a:off x="0" y="3349280"/>
          <a:ext cx="11597470" cy="883781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709B63-D90A-4437-9CEE-F01B09C0B7BF}">
      <dsp:nvSpPr>
        <dsp:cNvPr id="0" name=""/>
        <dsp:cNvSpPr/>
      </dsp:nvSpPr>
      <dsp:spPr>
        <a:xfrm>
          <a:off x="205273" y="3486061"/>
          <a:ext cx="610219" cy="610219"/>
        </a:xfrm>
        <a:prstGeom prst="rect">
          <a:avLst/>
        </a:prstGeom>
        <a:blipFill>
          <a:blip xmlns:r="http://schemas.openxmlformats.org/officeDocument/2006/relationships"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9A576B-7162-4AE7-9989-55B57B6C7CCE}">
      <dsp:nvSpPr>
        <dsp:cNvPr id="0" name=""/>
        <dsp:cNvSpPr/>
      </dsp:nvSpPr>
      <dsp:spPr>
        <a:xfrm>
          <a:off x="1020767" y="3349280"/>
          <a:ext cx="10576702" cy="883781"/>
        </a:xfrm>
        <a:prstGeom prst="rect">
          <a:avLst/>
        </a:prstGeom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Lean Business Solutions Training </a:t>
          </a:r>
          <a:r>
            <a:rPr lang="en-US" sz="1900" b="1" kern="1200" dirty="0">
              <a:solidFill>
                <a:schemeClr val="tx1"/>
              </a:solidFill>
              <a:sym typeface="Wingdings" panose="05000000000000000000" pitchFamily="2" charset="2"/>
            </a:rPr>
            <a:t></a:t>
          </a:r>
          <a:r>
            <a:rPr lang="en-US" sz="1900" b="1" kern="1200" dirty="0">
              <a:solidFill>
                <a:schemeClr val="tx1"/>
              </a:solidFill>
            </a:rPr>
            <a:t> Joint KPIs &amp; Strategic Planning</a:t>
          </a:r>
        </a:p>
      </dsp:txBody>
      <dsp:txXfrm>
        <a:off x="1020767" y="3349280"/>
        <a:ext cx="10576702" cy="883781"/>
      </dsp:txXfrm>
    </dsp:sp>
    <dsp:sp modelId="{3FF34ADC-7C5E-471D-981B-EC2B4BCBA77C}">
      <dsp:nvSpPr>
        <dsp:cNvPr id="0" name=""/>
        <dsp:cNvSpPr/>
      </dsp:nvSpPr>
      <dsp:spPr>
        <a:xfrm>
          <a:off x="0" y="4454007"/>
          <a:ext cx="11597470" cy="883781"/>
        </a:xfrm>
        <a:prstGeom prst="roundRect">
          <a:avLst>
            <a:gd name="adj" fmla="val 10000"/>
          </a:avLst>
        </a:prstGeom>
        <a:solidFill>
          <a:srgbClr val="FF000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D05E4F-1767-4F50-8434-156726776676}">
      <dsp:nvSpPr>
        <dsp:cNvPr id="0" name=""/>
        <dsp:cNvSpPr/>
      </dsp:nvSpPr>
      <dsp:spPr>
        <a:xfrm>
          <a:off x="171680" y="4557194"/>
          <a:ext cx="677405" cy="677405"/>
        </a:xfrm>
        <a:prstGeom prst="rect">
          <a:avLst/>
        </a:prstGeom>
        <a:blipFill>
          <a:blip xmlns:r="http://schemas.openxmlformats.org/officeDocument/2006/relationships"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7C9A58-18D8-4FCD-A5AC-0F0BED345CE2}">
      <dsp:nvSpPr>
        <dsp:cNvPr id="0" name=""/>
        <dsp:cNvSpPr/>
      </dsp:nvSpPr>
      <dsp:spPr>
        <a:xfrm>
          <a:off x="1020767" y="4454007"/>
          <a:ext cx="10576702" cy="883781"/>
        </a:xfrm>
        <a:prstGeom prst="rect">
          <a:avLst/>
        </a:prstGeom>
        <a:gradFill flip="none" rotWithShape="1">
          <a:gsLst>
            <a:gs pos="0">
              <a:schemeClr val="bg2"/>
            </a:gs>
            <a:gs pos="74000">
              <a:schemeClr val="bg2">
                <a:lumMod val="90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Overall Impact &amp; Major Takeaways</a:t>
          </a:r>
        </a:p>
      </dsp:txBody>
      <dsp:txXfrm>
        <a:off x="1020767" y="4454007"/>
        <a:ext cx="10576702" cy="883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D9B3-68C9-468F-92BB-731A2F2556B4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DE7C2-70A7-4BC8-BE26-55E828F8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aspirin for Senior Leadership’s needs within a timely manner to prepare for informed decision making and external partnerships.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0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DE7C2-70A7-4BC8-BE26-55E828F8E8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u="sng" dirty="0">
                <a:cs typeface="Calibri"/>
              </a:rPr>
              <a:t>Acknowledge</a:t>
            </a:r>
            <a:r>
              <a:rPr lang="en-IN" u="none" dirty="0">
                <a:cs typeface="Calibri"/>
              </a:rPr>
              <a:t> what they are saying / </a:t>
            </a:r>
            <a:r>
              <a:rPr lang="en-IN" u="sng" dirty="0">
                <a:cs typeface="Calibri"/>
              </a:rPr>
              <a:t>Inquire</a:t>
            </a:r>
            <a:r>
              <a:rPr lang="en-IN" u="none" dirty="0">
                <a:cs typeface="Calibri"/>
              </a:rPr>
              <a:t> more about what they are asking about / </a:t>
            </a:r>
            <a:r>
              <a:rPr lang="en-IN" u="sng" dirty="0">
                <a:cs typeface="Calibri"/>
              </a:rPr>
              <a:t>Respond &amp; Confirm </a:t>
            </a:r>
            <a:r>
              <a:rPr lang="en-IN" u="none" dirty="0">
                <a:cs typeface="Calibri"/>
              </a:rPr>
              <a:t> (Is that Helpful?)</a:t>
            </a:r>
            <a:endParaRPr lang="en-IN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05515-217B-4C33-B8A8-8EC367486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10AC-A30B-4644-9DBF-BB3D16B8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026C0-E291-4FA7-87D6-AA1A76E9F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83F3-E4BE-4E18-92EC-EF4ED999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6BB1-F4B2-4AF7-A5A3-5755AA0C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DB20-0BAF-4664-B294-6D8DA65C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1192-25EA-426D-97CD-8488CD0D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14FA0-30C1-4B1A-850C-02162D0C3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2F4C-EB71-4412-81F3-D8885CE2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C2445-43F8-48B7-BB71-D72ADC39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F1A36-6BDD-411E-B2DA-C65896D0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628DD-1DD7-40D5-8769-4EF757ADC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46988-CA8E-4CC5-B855-7BE70672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A56CD-26FE-40F4-A76E-59C388E0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8AFBC-B189-4CF0-BDFA-2565B88A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FDB11-A70A-4D1B-8790-C2902AD2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20BA-EA42-4CAC-A0F4-C88E1765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71D3-EA61-4FC9-970D-DC1B785E0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0494-CBBC-45CA-B49E-8ED781D1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F9EE-ED16-4D2B-9549-4D0DF18A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92EA-DDA3-4FDD-BC93-2182EDDA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386A-E398-4225-9FEA-CB61C44C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C8DA4-68DA-4877-B647-190833171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0DBFB-EC11-49C9-A8D9-629E9A62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49F3-A58F-4D15-BC98-B67091C0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52FEC-B9C1-469D-8FB4-AFD27C6C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B6B7-038A-4E34-9B32-751E6F09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CAB4-B0D3-4E03-9D7B-4937ADC78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AB57D-1E48-4FF4-9137-D583B864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B1572-7048-40B7-B006-79A3553A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82E3-0BEB-4828-A193-D80B0CA7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D5B7-FBFD-4DB1-9248-C03D6096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AD89-32AA-49CC-96A4-B284A5F6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35854-D700-4B1A-86DC-83768A5B6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07A5-D66F-4BCA-9518-B8D895B0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072C2-C64F-498C-9791-E1CCD0212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A1D75-BC66-42A8-A741-491D0CD70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93C30-4D8C-45C9-8D6D-8CE149D3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44272C-5186-4BFB-8BDE-791E6852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14615-33D3-4868-9E05-BBB2438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384E-B620-4B98-8BFF-66B047B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65571-BB38-4E7E-972F-72DA8CA7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525CE-1FAB-404C-BC76-BDE8A229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CC461-72D2-4A1E-B788-421A601D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D86D7-2247-4848-89A5-A38973FF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0F845-1F2A-4CA1-9CE8-C8FF0B17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DCE4-E17F-41BC-9DA7-4116F996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CB4C-27EB-4A71-A295-7558782B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6E815-CCE2-4A2E-ABFB-69429EDA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29F0B-263E-4CEC-AE22-71C706CAD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B0232-5991-4874-891D-ACF1040D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160F4-F592-4078-A6B4-43607D0B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595E-86A0-4F7F-8897-540A9501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B957-B7B6-4CCB-9832-146AFE65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E25EA-7088-4CEA-9E49-FE88A989A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9011-41B4-4460-A096-A288C13A6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C441A-2991-4BF2-95E8-E061D1D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83C56-F80B-41EF-B21B-C1164386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801B7-86C4-4927-8890-CF9ABAEF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970DA-F12C-4EC5-AEE6-9E04022A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FD170-D4E1-47EE-8BEB-72FFC61F1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1C57-A278-43C2-9555-5523A186C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F351-7090-409A-85B5-1346F6DC445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6EFC5-36AC-44DD-86EB-D6EF6145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AE08F-0751-4B0C-92D6-F78550339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8CCB-338F-47D6-BF6C-56ACB844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naymerchant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sv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ectric car charging at station with wind turbines in background ...">
            <a:extLst>
              <a:ext uri="{FF2B5EF4-FFF2-40B4-BE49-F238E27FC236}">
                <a16:creationId xmlns:a16="http://schemas.microsoft.com/office/drawing/2014/main" id="{E8B88BE9-A5A2-431E-A40B-8CC9FA698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B1577A-2DA5-467B-B99A-7CC3E2E61C54}"/>
              </a:ext>
            </a:extLst>
          </p:cNvPr>
          <p:cNvSpPr/>
          <p:nvPr/>
        </p:nvSpPr>
        <p:spPr>
          <a:xfrm>
            <a:off x="39069" y="1"/>
            <a:ext cx="12266642" cy="6857999"/>
          </a:xfrm>
          <a:prstGeom prst="rect">
            <a:avLst/>
          </a:prstGeom>
          <a:gradFill flip="none" rotWithShape="1">
            <a:gsLst>
              <a:gs pos="61000">
                <a:srgbClr val="2C2C2C">
                  <a:alpha val="60000"/>
                </a:srgbClr>
              </a:gs>
              <a:gs pos="49000">
                <a:schemeClr val="tx1">
                  <a:alpha val="15000"/>
                </a:schemeClr>
              </a:gs>
              <a:gs pos="36000">
                <a:srgbClr val="575757">
                  <a:alpha val="0"/>
                </a:srgbClr>
              </a:gs>
              <a:gs pos="76000">
                <a:schemeClr val="tx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36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DDC7C-A6DF-4CCE-AC63-C82E19E0D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10245"/>
            <a:ext cx="9191625" cy="888428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Rotation Showcase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9ED6B-63B7-40A9-9036-CBF120BD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93730"/>
            <a:ext cx="12266642" cy="714375"/>
          </a:xfrm>
          <a:solidFill>
            <a:srgbClr val="ED2128">
              <a:alpha val="90000"/>
            </a:srgbClr>
          </a:solidFill>
        </p:spPr>
        <p:txBody>
          <a:bodyPr anchor="ctr">
            <a:normAutofit fontScale="925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+mj-lt"/>
              </a:rPr>
              <a:t>Clean Transportation: Strategic Partnerships &amp; Ventures with Jonathan Bach</a:t>
            </a:r>
          </a:p>
        </p:txBody>
      </p:sp>
      <p:pic>
        <p:nvPicPr>
          <p:cNvPr id="20" name="Picture 2" descr="Xcel Energy: Responsible by Nature">
            <a:extLst>
              <a:ext uri="{FF2B5EF4-FFF2-40B4-BE49-F238E27FC236}">
                <a16:creationId xmlns:a16="http://schemas.microsoft.com/office/drawing/2014/main" id="{2FE2CBA9-6AC7-455B-9F7C-2BA73584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3441307-C576-4B4C-A7E0-6E4282951633}"/>
              </a:ext>
            </a:extLst>
          </p:cNvPr>
          <p:cNvSpPr txBox="1">
            <a:spLocks/>
          </p:cNvSpPr>
          <p:nvPr/>
        </p:nvSpPr>
        <p:spPr>
          <a:xfrm>
            <a:off x="923925" y="6190952"/>
            <a:ext cx="11268074" cy="465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>
                <a:solidFill>
                  <a:schemeClr val="bg1"/>
                </a:solidFill>
                <a:latin typeface="+mj-lt"/>
              </a:rPr>
              <a:t>Vinay Merchant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DF9D580-FA04-4885-9484-E160C22D309F}"/>
              </a:ext>
            </a:extLst>
          </p:cNvPr>
          <p:cNvSpPr txBox="1">
            <a:spLocks/>
          </p:cNvSpPr>
          <p:nvPr/>
        </p:nvSpPr>
        <p:spPr>
          <a:xfrm>
            <a:off x="39069" y="91067"/>
            <a:ext cx="11268074" cy="465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latin typeface="+mj-lt"/>
              </a:rPr>
              <a:t>July 28</a:t>
            </a:r>
            <a:r>
              <a:rPr lang="en-US" sz="1800" b="1" baseline="30000" dirty="0">
                <a:latin typeface="+mj-lt"/>
              </a:rPr>
              <a:t>th</a:t>
            </a:r>
            <a:r>
              <a:rPr lang="en-US" sz="1800" b="1" dirty="0">
                <a:latin typeface="+mj-lt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4872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285946"/>
            <a:ext cx="9403301" cy="673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57FC011-03A6-4DF8-9218-A74B3F61C1A6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3359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F24E904-61D1-49B1-A696-DA348D5C7D6A}"/>
              </a:ext>
            </a:extLst>
          </p:cNvPr>
          <p:cNvGraphicFramePr/>
          <p:nvPr/>
        </p:nvGraphicFramePr>
        <p:xfrm>
          <a:off x="223935" y="1201949"/>
          <a:ext cx="11597470" cy="533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939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18F444-A400-D825-178F-188CC00D02AE}"/>
              </a:ext>
            </a:extLst>
          </p:cNvPr>
          <p:cNvSpPr txBox="1"/>
          <p:nvPr/>
        </p:nvSpPr>
        <p:spPr>
          <a:xfrm>
            <a:off x="127946" y="1421912"/>
            <a:ext cx="777558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Hometown: Denver, Colorado 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Siblings: 2 older sisters</a:t>
            </a:r>
          </a:p>
          <a:p>
            <a:pPr marL="742950" lvl="1" indent="-285750">
              <a:buFont typeface="Calibri"/>
              <a:buChar char="-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Creighton University in Omaha, Nebraska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Majors: Social Entrepreneurship and Marketing</a:t>
            </a:r>
          </a:p>
          <a:p>
            <a:pPr marL="742950" lvl="1" indent="-285750">
              <a:buFont typeface="Calibri"/>
              <a:buChar char="-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,Sans-Serif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Global Partners in Hope Intern (2021-2022)</a:t>
            </a:r>
            <a:endParaRPr lang="en-US" sz="20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Calibri,Sans-Serif"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Non-Profit Experience</a:t>
            </a:r>
          </a:p>
          <a:p>
            <a:pPr marL="285750" indent="-285750">
              <a:buFont typeface="Wingdings"/>
              <a:buChar char="Ø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Xcel Energy (June 2022-Feb 2023)</a:t>
            </a:r>
          </a:p>
          <a:p>
            <a:pPr marL="742950" lvl="1" indent="-285750">
              <a:buFont typeface="Calibri"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Choice and Renewable Programs: CO Solar Team</a:t>
            </a:r>
          </a:p>
          <a:p>
            <a:pPr marL="742950" lvl="1" indent="-285750">
              <a:buFont typeface="Calibri,Sans-Serif"/>
              <a:buChar char="-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 fact: I own my own website/domain</a:t>
            </a:r>
          </a:p>
          <a:p>
            <a:pPr marL="742950" lvl="1" indent="-285750">
              <a:buFont typeface="Calibri,Sans-Serif"/>
              <a:buChar char="-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vinaymerchant.com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99949FF-F998-70BA-D9BA-CA2AA247E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0" r="21540" b="1"/>
          <a:stretch/>
        </p:blipFill>
        <p:spPr>
          <a:xfrm>
            <a:off x="9342420" y="-2881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688C5A7-3726-AA56-5F3B-D5CCE5BB0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01" r="17952" b="4"/>
          <a:stretch/>
        </p:blipFill>
        <p:spPr>
          <a:xfrm>
            <a:off x="7306287" y="200420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C8F7F45-7055-964A-3697-B1F156302A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3" r="13856" b="-1"/>
          <a:stretch/>
        </p:blipFill>
        <p:spPr>
          <a:xfrm>
            <a:off x="9337911" y="401031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CF3A130-9335-4264-94A3-2C774A7A29C7}"/>
              </a:ext>
            </a:extLst>
          </p:cNvPr>
          <p:cNvSpPr/>
          <p:nvPr/>
        </p:nvSpPr>
        <p:spPr>
          <a:xfrm>
            <a:off x="-10996" y="316865"/>
            <a:ext cx="941876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Vinay “Vee-nay” Merchant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My friends call me “V”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7C3F33-5AD7-4B69-9AF0-946507506A5A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3359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09C3627-C828-4DE1-AD15-2A065D8AF6D2}"/>
              </a:ext>
            </a:extLst>
          </p:cNvPr>
          <p:cNvSpPr/>
          <p:nvPr/>
        </p:nvSpPr>
        <p:spPr>
          <a:xfrm>
            <a:off x="198442" y="1066828"/>
            <a:ext cx="11688758" cy="2578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C123C-F3E0-43E8-A4F0-EDC8BFC469AE}"/>
              </a:ext>
            </a:extLst>
          </p:cNvPr>
          <p:cNvSpPr/>
          <p:nvPr/>
        </p:nvSpPr>
        <p:spPr>
          <a:xfrm>
            <a:off x="7006746" y="1157507"/>
            <a:ext cx="2093009" cy="39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44160"/>
            <a:ext cx="10515600" cy="53780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Marketing Intelligence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79BA72-0EA7-49C3-9C90-BB1612EABA5B}"/>
              </a:ext>
            </a:extLst>
          </p:cNvPr>
          <p:cNvSpPr/>
          <p:nvPr/>
        </p:nvSpPr>
        <p:spPr>
          <a:xfrm>
            <a:off x="198442" y="3829643"/>
            <a:ext cx="11688758" cy="2684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337F2F13-4608-4B30-96D7-9B18F80F1B3E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26445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E4A54D-D34A-48AB-AFDA-4D288EF47F05}"/>
              </a:ext>
            </a:extLst>
          </p:cNvPr>
          <p:cNvSpPr/>
          <p:nvPr/>
        </p:nvSpPr>
        <p:spPr>
          <a:xfrm>
            <a:off x="221300" y="1157726"/>
            <a:ext cx="7331292" cy="451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600"/>
              </a:spcAft>
            </a:pPr>
            <a:r>
              <a:rPr lang="en-US" b="1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/ Receive Intelligence Requests from CT Leaders</a:t>
            </a:r>
          </a:p>
          <a:p>
            <a:pPr>
              <a:lnSpc>
                <a:spcPct val="250000"/>
              </a:lnSpc>
              <a:spcAft>
                <a:spcPts val="600"/>
              </a:spcAft>
            </a:pPr>
            <a:r>
              <a:rPr lang="en-US" b="1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Darcy Partners &amp; Bloomberg Intelligence Resources</a:t>
            </a:r>
          </a:p>
          <a:p>
            <a:pPr>
              <a:lnSpc>
                <a:spcPct val="250000"/>
              </a:lnSpc>
              <a:spcAft>
                <a:spcPts val="600"/>
              </a:spcAft>
            </a:pPr>
            <a:r>
              <a:rPr lang="en-US" b="1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Professional Slide Decks with Research Analysis </a:t>
            </a:r>
          </a:p>
          <a:p>
            <a:pPr>
              <a:lnSpc>
                <a:spcPct val="250000"/>
              </a:lnSpc>
              <a:spcAft>
                <a:spcPts val="600"/>
              </a:spcAft>
            </a:pPr>
            <a:endParaRPr lang="en-US" b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Aft>
                <a:spcPts val="600"/>
              </a:spcAft>
            </a:pPr>
            <a:endParaRPr lang="en-US" b="1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Aft>
                <a:spcPts val="600"/>
              </a:spcAft>
            </a:pPr>
            <a:r>
              <a:rPr lang="en-US" b="1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FAB1BF-6CF3-4502-AB00-CC0024743264}"/>
              </a:ext>
            </a:extLst>
          </p:cNvPr>
          <p:cNvSpPr/>
          <p:nvPr/>
        </p:nvSpPr>
        <p:spPr>
          <a:xfrm>
            <a:off x="323850" y="3932965"/>
            <a:ext cx="114608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Role: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the intricacies of the Public Charging Market and relevant technological advancement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Researching the emerging Public Charging Industry for Market Landscape analysis, partner capabilities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and organizing research findings into easily digestible slides for senior leadership</a:t>
            </a:r>
            <a:endParaRPr lang="en-US" b="1" u="sng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b="1" u="sng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 Benchmarking competitive 3</a:t>
            </a:r>
            <a:r>
              <a:rPr lang="en-US" baseline="300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public charging providers (EV-go, ChargePoint, Electrify America)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374B27-1197-4138-8958-A1EAF166D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231" y="1140641"/>
            <a:ext cx="4429125" cy="24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8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09C3627-C828-4DE1-AD15-2A065D8AF6D2}"/>
              </a:ext>
            </a:extLst>
          </p:cNvPr>
          <p:cNvSpPr/>
          <p:nvPr/>
        </p:nvSpPr>
        <p:spPr>
          <a:xfrm>
            <a:off x="198442" y="1066828"/>
            <a:ext cx="11688758" cy="2578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C123C-F3E0-43E8-A4F0-EDC8BFC469AE}"/>
              </a:ext>
            </a:extLst>
          </p:cNvPr>
          <p:cNvSpPr/>
          <p:nvPr/>
        </p:nvSpPr>
        <p:spPr>
          <a:xfrm>
            <a:off x="7006746" y="1157507"/>
            <a:ext cx="2093009" cy="39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44160"/>
            <a:ext cx="10515600" cy="53780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Sales Strategy with EY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79BA72-0EA7-49C3-9C90-BB1612EABA5B}"/>
              </a:ext>
            </a:extLst>
          </p:cNvPr>
          <p:cNvSpPr/>
          <p:nvPr/>
        </p:nvSpPr>
        <p:spPr>
          <a:xfrm>
            <a:off x="198442" y="3829643"/>
            <a:ext cx="11688758" cy="2684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337F2F13-4608-4B30-96D7-9B18F80F1B3E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26445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61E49-4239-4522-923A-921DBF66F1AB}"/>
              </a:ext>
            </a:extLst>
          </p:cNvPr>
          <p:cNvSpPr txBox="1"/>
          <p:nvPr/>
        </p:nvSpPr>
        <p:spPr>
          <a:xfrm>
            <a:off x="419877" y="1235144"/>
            <a:ext cx="554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Supporting an internal partnership that created a new commercial business development strategy</a:t>
            </a:r>
          </a:p>
          <a:p>
            <a:endParaRPr lang="en-US" b="1" dirty="0"/>
          </a:p>
          <a:p>
            <a:r>
              <a:rPr lang="en-US" b="1" u="sng" dirty="0"/>
              <a:t>Result:</a:t>
            </a:r>
          </a:p>
          <a:p>
            <a:endParaRPr lang="en-US" b="1" u="sng" dirty="0"/>
          </a:p>
          <a:p>
            <a:pPr marL="285750" indent="-285750">
              <a:buFontTx/>
              <a:buChar char="-"/>
            </a:pPr>
            <a:r>
              <a:rPr lang="en-US" dirty="0"/>
              <a:t>Go-To Market strategy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Process &amp; People Management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Technology &amp; Data Assessment plan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E1816A95-08A4-4E30-AEBF-8F518E58933E}"/>
              </a:ext>
            </a:extLst>
          </p:cNvPr>
          <p:cNvSpPr txBox="1">
            <a:spLocks/>
          </p:cNvSpPr>
          <p:nvPr/>
        </p:nvSpPr>
        <p:spPr>
          <a:xfrm>
            <a:off x="11191208" y="3647080"/>
            <a:ext cx="8931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Source: 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2AA62-1AC4-421E-98E1-493677DAF98B}"/>
              </a:ext>
            </a:extLst>
          </p:cNvPr>
          <p:cNvSpPr txBox="1"/>
          <p:nvPr/>
        </p:nvSpPr>
        <p:spPr>
          <a:xfrm>
            <a:off x="395632" y="3934966"/>
            <a:ext cx="11376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My Role: </a:t>
            </a:r>
          </a:p>
          <a:p>
            <a:endParaRPr lang="en-US" b="1" u="sng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Collaborating with the teams and processes involved in the sales &amp; installation of ports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Managing Communication Channels between EY and CT Pillars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Final Deliverables File Management and Sharing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In-Person Event Planning for PSCO Workshop at 1800 Larimer </a:t>
            </a:r>
          </a:p>
          <a:p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76D93-CDE0-458A-91D6-301275E5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979" y="1141627"/>
            <a:ext cx="5828144" cy="24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279841"/>
            <a:ext cx="9403301" cy="67356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 Business Solutions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316799-F3B1-4987-9EC6-3FA05D962A1A}"/>
              </a:ext>
            </a:extLst>
          </p:cNvPr>
          <p:cNvSpPr/>
          <p:nvPr/>
        </p:nvSpPr>
        <p:spPr>
          <a:xfrm>
            <a:off x="300372" y="1247776"/>
            <a:ext cx="1100677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Brandon Manley's Absence &amp; Attending LBS Training </a:t>
            </a:r>
          </a:p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3C3C3C"/>
                </a:solidFill>
                <a:cs typeface="Arial" panose="020B0604020202020204" pitchFamily="34" charset="0"/>
              </a:rPr>
              <a:t>Result: </a:t>
            </a:r>
          </a:p>
          <a:p>
            <a:pPr>
              <a:spcAft>
                <a:spcPts val="600"/>
              </a:spcAft>
            </a:pPr>
            <a:endParaRPr lang="en-US" b="1" u="sng" dirty="0">
              <a:solidFill>
                <a:srgbClr val="3C3C3C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practical problem-solving and LBS Methodology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training takeaways back to Clean Transportation Team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Organizational Culture and Initiatives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74DFC8-D7E9-4FEA-BDFB-F93D39C93BA0}"/>
              </a:ext>
            </a:extLst>
          </p:cNvPr>
          <p:cNvSpPr/>
          <p:nvPr/>
        </p:nvSpPr>
        <p:spPr>
          <a:xfrm>
            <a:off x="300371" y="2097655"/>
            <a:ext cx="1130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IN" sz="1400" b="1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8153F142-8232-4200-833C-AC5C15F33BD3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26445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2023 Xcel Energy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2A2960-C3A2-485F-BB24-604018C9F3FA}"/>
              </a:ext>
            </a:extLst>
          </p:cNvPr>
          <p:cNvSpPr/>
          <p:nvPr/>
        </p:nvSpPr>
        <p:spPr>
          <a:xfrm>
            <a:off x="198442" y="1066828"/>
            <a:ext cx="11688758" cy="2578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6CAB63-8F45-4AC6-93B6-3C19D3445AE2}"/>
              </a:ext>
            </a:extLst>
          </p:cNvPr>
          <p:cNvSpPr/>
          <p:nvPr/>
        </p:nvSpPr>
        <p:spPr>
          <a:xfrm>
            <a:off x="198442" y="3829643"/>
            <a:ext cx="11688758" cy="2684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8853FE-A304-4F56-806E-4D9EA6296DA4}"/>
              </a:ext>
            </a:extLst>
          </p:cNvPr>
          <p:cNvSpPr txBox="1"/>
          <p:nvPr/>
        </p:nvSpPr>
        <p:spPr>
          <a:xfrm>
            <a:off x="300371" y="3912964"/>
            <a:ext cx="11586829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My Role</a:t>
            </a:r>
            <a:r>
              <a:rPr lang="en-US" b="1" dirty="0"/>
              <a:t>:  </a:t>
            </a:r>
          </a:p>
          <a:p>
            <a:endParaRPr lang="en-US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Flexibility </a:t>
            </a:r>
            <a:r>
              <a:rPr lang="en-US" dirty="0">
                <a:sym typeface="Wingdings" panose="05000000000000000000" pitchFamily="2" charset="2"/>
              </a:rPr>
              <a:t> Helping Fill an Immediate Organizational Need</a:t>
            </a:r>
            <a:endParaRPr lang="en-US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new strategic planning and road mapping efforts</a:t>
            </a:r>
            <a:endParaRPr lang="en-US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Contribute to operational alignment and collaboration efforts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Update Monthly Joint KPI Scorecard &amp; Reporting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58476-93BB-4A1F-AEBC-B82048239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45" y="1165539"/>
            <a:ext cx="4541312" cy="2346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B87648-178A-4A73-88D6-0AF32B706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273" y="3956998"/>
            <a:ext cx="4450856" cy="24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285946"/>
            <a:ext cx="9403301" cy="673562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Impact and Major Takeaways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146CE480-5DF4-457A-8B6C-EC001A9D5D79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26445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Xcel Energy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E8549D-86CE-424A-B25F-03FED7B64023}"/>
              </a:ext>
            </a:extLst>
          </p:cNvPr>
          <p:cNvSpPr/>
          <p:nvPr/>
        </p:nvSpPr>
        <p:spPr>
          <a:xfrm>
            <a:off x="198442" y="1066828"/>
            <a:ext cx="11688758" cy="2578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3842EB-2BD9-46C2-86FB-04835CF83947}"/>
              </a:ext>
            </a:extLst>
          </p:cNvPr>
          <p:cNvSpPr/>
          <p:nvPr/>
        </p:nvSpPr>
        <p:spPr>
          <a:xfrm>
            <a:off x="198442" y="3829643"/>
            <a:ext cx="11688758" cy="2684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9B697B-F389-4CDB-8CC7-C9BDA46B1BF2}"/>
              </a:ext>
            </a:extLst>
          </p:cNvPr>
          <p:cNvSpPr/>
          <p:nvPr/>
        </p:nvSpPr>
        <p:spPr>
          <a:xfrm>
            <a:off x="286541" y="1043240"/>
            <a:ext cx="816519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Sharpen Communication with Teams and Leaders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Discover Resources &amp; Skills for Strategic Analysis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Collaborate within Complex Organization Structure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Change Management in a Corporate Environment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0515B9-A527-4BE1-B740-46B16044052C}"/>
              </a:ext>
            </a:extLst>
          </p:cNvPr>
          <p:cNvSpPr/>
          <p:nvPr/>
        </p:nvSpPr>
        <p:spPr>
          <a:xfrm>
            <a:off x="304800" y="4006206"/>
            <a:ext cx="104651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Launch Community &amp; Leaders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&amp; Professional Social Network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Curriculum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Development Discussions &amp; Resources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into my “WHY” and vision for myself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Volume with solid fill">
            <a:extLst>
              <a:ext uri="{FF2B5EF4-FFF2-40B4-BE49-F238E27FC236}">
                <a16:creationId xmlns:a16="http://schemas.microsoft.com/office/drawing/2014/main" id="{10B9DF0E-F852-414C-8BEF-8E79F4B0F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013" y="1516706"/>
            <a:ext cx="651654" cy="651654"/>
          </a:xfrm>
          <a:prstGeom prst="rect">
            <a:avLst/>
          </a:prstGeom>
        </p:spPr>
      </p:pic>
      <p:pic>
        <p:nvPicPr>
          <p:cNvPr id="8" name="Graphic 7" descr="Playbook with solid fill">
            <a:extLst>
              <a:ext uri="{FF2B5EF4-FFF2-40B4-BE49-F238E27FC236}">
                <a16:creationId xmlns:a16="http://schemas.microsoft.com/office/drawing/2014/main" id="{B757EB20-0F87-4E28-BA0D-CC95BC5A8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6361" y="1913621"/>
            <a:ext cx="651653" cy="651653"/>
          </a:xfrm>
          <a:prstGeom prst="rect">
            <a:avLst/>
          </a:prstGeom>
        </p:spPr>
      </p:pic>
      <p:pic>
        <p:nvPicPr>
          <p:cNvPr id="14" name="Graphic 13" descr="Cheers outline">
            <a:extLst>
              <a:ext uri="{FF2B5EF4-FFF2-40B4-BE49-F238E27FC236}">
                <a16:creationId xmlns:a16="http://schemas.microsoft.com/office/drawing/2014/main" id="{1185C9CB-8B28-4258-803F-7B6A5B269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013" y="2499786"/>
            <a:ext cx="651654" cy="651654"/>
          </a:xfrm>
          <a:prstGeom prst="rect">
            <a:avLst/>
          </a:prstGeom>
        </p:spPr>
      </p:pic>
      <p:pic>
        <p:nvPicPr>
          <p:cNvPr id="16" name="Graphic 15" descr="Periodic Graph with solid fill">
            <a:extLst>
              <a:ext uri="{FF2B5EF4-FFF2-40B4-BE49-F238E27FC236}">
                <a16:creationId xmlns:a16="http://schemas.microsoft.com/office/drawing/2014/main" id="{3CCFA88B-A55E-4393-A2B4-9E026E8D2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6361" y="2918019"/>
            <a:ext cx="651654" cy="651654"/>
          </a:xfrm>
          <a:prstGeom prst="rect">
            <a:avLst/>
          </a:prstGeom>
        </p:spPr>
      </p:pic>
      <p:pic>
        <p:nvPicPr>
          <p:cNvPr id="43" name="Picture 4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D2C69C-DED7-405E-8E91-DC8472393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17" y="1152582"/>
            <a:ext cx="3250904" cy="2438178"/>
          </a:xfrm>
          <a:prstGeom prst="rect">
            <a:avLst/>
          </a:prstGeom>
        </p:spPr>
      </p:pic>
      <p:pic>
        <p:nvPicPr>
          <p:cNvPr id="45" name="Picture 4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CDB3C3-CE3D-4BFA-8994-573B091C0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4" y="3961356"/>
            <a:ext cx="3915033" cy="24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285946"/>
            <a:ext cx="9403301" cy="673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Rotation: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ePMO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57FC011-03A6-4DF8-9218-A74B3F61C1A6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3359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19EA142-7428-4DC8-A5D2-D39076F1B9F4}"/>
              </a:ext>
            </a:extLst>
          </p:cNvPr>
          <p:cNvSpPr/>
          <p:nvPr/>
        </p:nvSpPr>
        <p:spPr>
          <a:xfrm>
            <a:off x="1755536" y="1062400"/>
            <a:ext cx="5897558" cy="2578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ECC8C4-E675-44FE-A22B-A37B6B31029E}"/>
              </a:ext>
            </a:extLst>
          </p:cNvPr>
          <p:cNvSpPr/>
          <p:nvPr/>
        </p:nvSpPr>
        <p:spPr>
          <a:xfrm>
            <a:off x="198442" y="3829643"/>
            <a:ext cx="11688758" cy="2684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71889-EA1F-4504-AFBE-A6FBD2012214}"/>
              </a:ext>
            </a:extLst>
          </p:cNvPr>
          <p:cNvSpPr txBox="1"/>
          <p:nvPr/>
        </p:nvSpPr>
        <p:spPr>
          <a:xfrm>
            <a:off x="2100912" y="1151813"/>
            <a:ext cx="56857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ePMO</a:t>
            </a:r>
            <a:r>
              <a:rPr lang="en-US" sz="2000" b="1" dirty="0"/>
              <a:t> &amp; Rally Room Analyst</a:t>
            </a:r>
          </a:p>
          <a:p>
            <a:r>
              <a:rPr lang="en-US" sz="2000" dirty="0"/>
              <a:t>(Aug 1</a:t>
            </a:r>
            <a:r>
              <a:rPr lang="en-US" sz="2000" baseline="30000" dirty="0"/>
              <a:t>st</a:t>
            </a:r>
            <a:r>
              <a:rPr lang="en-US" sz="2000" dirty="0"/>
              <a:t> – Early 2024)</a:t>
            </a:r>
          </a:p>
          <a:p>
            <a:endParaRPr lang="en-US" sz="2000" b="1" dirty="0"/>
          </a:p>
          <a:p>
            <a:r>
              <a:rPr lang="en-US" sz="2000" u="sng" dirty="0"/>
              <a:t>Experience Manager:</a:t>
            </a:r>
            <a:r>
              <a:rPr lang="en-US" sz="2000" dirty="0"/>
              <a:t> </a:t>
            </a:r>
            <a:r>
              <a:rPr lang="en-US" sz="2000" b="1" dirty="0"/>
              <a:t>Rich Mejia</a:t>
            </a:r>
          </a:p>
          <a:p>
            <a:r>
              <a:rPr lang="en-US" dirty="0"/>
              <a:t>Project Manager in COS &amp; Enterprise PMO</a:t>
            </a:r>
          </a:p>
          <a:p>
            <a:endParaRPr lang="en-US" dirty="0"/>
          </a:p>
          <a:p>
            <a:r>
              <a:rPr lang="en-US" dirty="0"/>
              <a:t>High Involvement with Career Launch Program</a:t>
            </a:r>
          </a:p>
          <a:p>
            <a:r>
              <a:rPr lang="en-US" dirty="0"/>
              <a:t>Great Resource for Learning and Support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5728E7-0914-4942-8CB0-648A21406F11}"/>
              </a:ext>
            </a:extLst>
          </p:cNvPr>
          <p:cNvSpPr txBox="1"/>
          <p:nvPr/>
        </p:nvSpPr>
        <p:spPr>
          <a:xfrm>
            <a:off x="410223" y="4078457"/>
            <a:ext cx="1126519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Next Rotation: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Continued Learning and Engagement with Strategic Planning and Implementation Efforts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More Direct Engagement &amp; Collaboration with LBS as well as several business units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Shift in entire Organizational Culture, High Need for Change Management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Develop and Deliver Project Management Toolkit for Rotation 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 descr="A person smiling in front of a moss wall&#10;&#10;Description automatically generated">
            <a:extLst>
              <a:ext uri="{FF2B5EF4-FFF2-40B4-BE49-F238E27FC236}">
                <a16:creationId xmlns:a16="http://schemas.microsoft.com/office/drawing/2014/main" id="{50DC34C8-9346-4CDA-9FE8-2B2B09C624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8897" r="17481"/>
          <a:stretch/>
        </p:blipFill>
        <p:spPr>
          <a:xfrm>
            <a:off x="8452113" y="1021039"/>
            <a:ext cx="2892972" cy="26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083D5DB-2328-46CB-9E58-12C11F286D24}"/>
              </a:ext>
            </a:extLst>
          </p:cNvPr>
          <p:cNvSpPr/>
          <p:nvPr/>
        </p:nvSpPr>
        <p:spPr>
          <a:xfrm>
            <a:off x="-10996" y="316865"/>
            <a:ext cx="9909595" cy="60853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6F66C-8B72-421B-9AC6-13AA752E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8" y="285946"/>
            <a:ext cx="9403301" cy="673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listening!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 descr="Xcel Energy: Responsible by Nature">
            <a:extLst>
              <a:ext uri="{FF2B5EF4-FFF2-40B4-BE49-F238E27FC236}">
                <a16:creationId xmlns:a16="http://schemas.microsoft.com/office/drawing/2014/main" id="{214F8DBC-B5EF-4B93-B438-5DAAD54A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87" y="66675"/>
            <a:ext cx="1769713" cy="342900"/>
          </a:xfrm>
          <a:prstGeom prst="rect">
            <a:avLst/>
          </a:prstGeom>
          <a:noFill/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57FC011-03A6-4DF8-9218-A74B3F61C1A6}"/>
              </a:ext>
            </a:extLst>
          </p:cNvPr>
          <p:cNvSpPr txBox="1">
            <a:spLocks/>
          </p:cNvSpPr>
          <p:nvPr/>
        </p:nvSpPr>
        <p:spPr>
          <a:xfrm>
            <a:off x="75663" y="6592724"/>
            <a:ext cx="3359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© 2023 Xcel Energy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976B527-5875-41B0-A2F4-CD781DFBD464}"/>
              </a:ext>
            </a:extLst>
          </p:cNvPr>
          <p:cNvSpPr/>
          <p:nvPr/>
        </p:nvSpPr>
        <p:spPr>
          <a:xfrm>
            <a:off x="0" y="3339127"/>
            <a:ext cx="11539839" cy="1050515"/>
          </a:xfrm>
          <a:prstGeom prst="homePlate">
            <a:avLst>
              <a:gd name="adj" fmla="val 66703"/>
            </a:avLst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Open to Questions &amp; Responses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BD79235-421C-4125-BC8F-A345FB2856FF}"/>
              </a:ext>
            </a:extLst>
          </p:cNvPr>
          <p:cNvSpPr txBox="1">
            <a:spLocks/>
          </p:cNvSpPr>
          <p:nvPr/>
        </p:nvSpPr>
        <p:spPr>
          <a:xfrm>
            <a:off x="848263" y="6304122"/>
            <a:ext cx="11268074" cy="4651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latin typeface="+mj-lt"/>
              </a:rPr>
              <a:t>Vinay Merchant’s 1</a:t>
            </a:r>
            <a:r>
              <a:rPr lang="en-US" sz="2800" b="1" baseline="30000" dirty="0">
                <a:latin typeface="+mj-lt"/>
              </a:rPr>
              <a:t>st</a:t>
            </a:r>
            <a:r>
              <a:rPr lang="en-US" sz="2800" b="1" dirty="0">
                <a:latin typeface="+mj-lt"/>
              </a:rPr>
              <a:t> Rotation</a:t>
            </a:r>
          </a:p>
        </p:txBody>
      </p:sp>
    </p:spTree>
    <p:extLst>
      <p:ext uri="{BB962C8B-B14F-4D97-AF65-F5344CB8AC3E}">
        <p14:creationId xmlns:p14="http://schemas.microsoft.com/office/powerpoint/2010/main" val="16508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6301</TotalTime>
  <Words>603</Words>
  <Application>Microsoft Office PowerPoint</Application>
  <PresentationFormat>Widescreen</PresentationFormat>
  <Paragraphs>114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Bold</vt:lpstr>
      <vt:lpstr>Calibri</vt:lpstr>
      <vt:lpstr>Calibri,Sans-Serif</vt:lpstr>
      <vt:lpstr>Wingdings</vt:lpstr>
      <vt:lpstr>Wingdings,Sans-Serif</vt:lpstr>
      <vt:lpstr>Office Theme</vt:lpstr>
      <vt:lpstr>1st Rotation Showcase</vt:lpstr>
      <vt:lpstr>Agenda </vt:lpstr>
      <vt:lpstr>PowerPoint Presentation</vt:lpstr>
      <vt:lpstr>Partnerships Marketing Intelligence</vt:lpstr>
      <vt:lpstr>Commercial Sales Strategy with EY</vt:lpstr>
      <vt:lpstr>Lean Business Solutions</vt:lpstr>
      <vt:lpstr>Overall Impact and Major Takeaways</vt:lpstr>
      <vt:lpstr>Next Rotation: ePMO  </vt:lpstr>
      <vt:lpstr>Thank you for listening!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Rotation Showcase</dc:title>
  <dc:creator>Merchant, Vinay K</dc:creator>
  <cp:lastModifiedBy>Merchant, Vinay K</cp:lastModifiedBy>
  <cp:revision>12</cp:revision>
  <dcterms:created xsi:type="dcterms:W3CDTF">2023-07-18T15:46:16Z</dcterms:created>
  <dcterms:modified xsi:type="dcterms:W3CDTF">2023-07-28T14:33:37Z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1ac0a8-6b99-444d-a60f-7336bfe397d8_Enabled">
    <vt:lpwstr>true</vt:lpwstr>
  </property>
  <property fmtid="{D5CDD505-2E9C-101B-9397-08002B2CF9AE}" pid="3" name="MSIP_Label_611ac0a8-6b99-444d-a60f-7336bfe397d8_SetDate">
    <vt:lpwstr>2023-07-18T15:46:16Z</vt:lpwstr>
  </property>
  <property fmtid="{D5CDD505-2E9C-101B-9397-08002B2CF9AE}" pid="4" name="MSIP_Label_611ac0a8-6b99-444d-a60f-7336bfe397d8_Method">
    <vt:lpwstr>Standard</vt:lpwstr>
  </property>
  <property fmtid="{D5CDD505-2E9C-101B-9397-08002B2CF9AE}" pid="5" name="MSIP_Label_611ac0a8-6b99-444d-a60f-7336bfe397d8_Name">
    <vt:lpwstr>II - Internal Information</vt:lpwstr>
  </property>
  <property fmtid="{D5CDD505-2E9C-101B-9397-08002B2CF9AE}" pid="6" name="MSIP_Label_611ac0a8-6b99-444d-a60f-7336bfe397d8_SiteId">
    <vt:lpwstr>24b2a583-5c05-4b6a-b4e9-4e12dc0025ad</vt:lpwstr>
  </property>
  <property fmtid="{D5CDD505-2E9C-101B-9397-08002B2CF9AE}" pid="7" name="MSIP_Label_611ac0a8-6b99-444d-a60f-7336bfe397d8_ActionId">
    <vt:lpwstr>8d4c4cee-dc41-4613-9a69-110980fd9f37</vt:lpwstr>
  </property>
  <property fmtid="{D5CDD505-2E9C-101B-9397-08002B2CF9AE}" pid="8" name="MSIP_Label_611ac0a8-6b99-444d-a60f-7336bfe397d8_ContentBits">
    <vt:lpwstr>0</vt:lpwstr>
  </property>
</Properties>
</file>